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6"/>
  </p:notesMasterIdLst>
  <p:handoutMasterIdLst>
    <p:handoutMasterId r:id="rId27"/>
  </p:handoutMasterIdLst>
  <p:sldIdLst>
    <p:sldId id="277" r:id="rId4"/>
    <p:sldId id="399" r:id="rId5"/>
    <p:sldId id="400" r:id="rId6"/>
    <p:sldId id="409" r:id="rId7"/>
    <p:sldId id="410" r:id="rId8"/>
    <p:sldId id="402" r:id="rId9"/>
    <p:sldId id="403" r:id="rId10"/>
    <p:sldId id="411" r:id="rId11"/>
    <p:sldId id="413" r:id="rId12"/>
    <p:sldId id="404" r:id="rId13"/>
    <p:sldId id="418" r:id="rId14"/>
    <p:sldId id="419" r:id="rId15"/>
    <p:sldId id="421" r:id="rId16"/>
    <p:sldId id="420" r:id="rId17"/>
    <p:sldId id="415" r:id="rId18"/>
    <p:sldId id="417" r:id="rId19"/>
    <p:sldId id="412" r:id="rId20"/>
    <p:sldId id="414" r:id="rId21"/>
    <p:sldId id="416" r:id="rId22"/>
    <p:sldId id="405" r:id="rId23"/>
    <p:sldId id="406" r:id="rId24"/>
    <p:sldId id="40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74" autoAdjust="0"/>
    <p:restoredTop sz="94660" autoAdjust="0"/>
  </p:normalViewPr>
  <p:slideViewPr>
    <p:cSldViewPr snapToGrid="0">
      <p:cViewPr varScale="1">
        <p:scale>
          <a:sx n="83" d="100"/>
          <a:sy n="83" d="100"/>
        </p:scale>
        <p:origin x="91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4/26/2021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4/26/2021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neurohive.io/en/popular-networks/vgg16/" TargetMode="External"/><Relationship Id="rId3" Type="http://schemas.openxmlformats.org/officeDocument/2006/relationships/hyperlink" Target="https://keras.io/" TargetMode="External"/><Relationship Id="rId7" Type="http://schemas.openxmlformats.org/officeDocument/2006/relationships/hyperlink" Target="https://likegeeks.com/kivy-tutorial/" TargetMode="External"/><Relationship Id="rId12" Type="http://schemas.openxmlformats.org/officeDocument/2006/relationships/hyperlink" Target="https://www.sciencedirect.com/science/article/abs/pii/S0893608018300054" TargetMode="External"/><Relationship Id="rId2" Type="http://schemas.openxmlformats.org/officeDocument/2006/relationships/hyperlink" Target="https://www.kaggle.com/meowmeowmeowmeowmeow/gtsrb-german-traffic-sign" TargetMode="External"/><Relationship Id="rId1" Type="http://schemas.openxmlformats.org/officeDocument/2006/relationships/slideLayout" Target="../slideLayouts/slideLayout2.xml"/><Relationship Id="rId6" Type="http://schemas.openxmlformats.org/officeDocument/2006/relationships/hyperlink" Target="https://www.tensorflow.org/tutorials/images/cnn" TargetMode="External"/><Relationship Id="rId11" Type="http://schemas.openxmlformats.org/officeDocument/2006/relationships/hyperlink" Target="https://towardsdatascience.com/distracted-driver-detection-using-deep-learning-e893715e02a4" TargetMode="External"/><Relationship Id="rId5" Type="http://schemas.openxmlformats.org/officeDocument/2006/relationships/hyperlink" Target="https://analyticsvidhya.com/blog/2017/06/architecture-of-convolutional-neural-networks-simplified-demystified/" TargetMode="External"/><Relationship Id="rId10" Type="http://schemas.openxmlformats.org/officeDocument/2006/relationships/hyperlink" Target="https://www.kaggle.com/c/state-farm-distracted-driver-detection" TargetMode="External"/><Relationship Id="rId4" Type="http://schemas.openxmlformats.org/officeDocument/2006/relationships/hyperlink" Target="https://docs.opencv.org/master/d0/de3/tutorial_py_intro.html" TargetMode="External"/><Relationship Id="rId9" Type="http://schemas.openxmlformats.org/officeDocument/2006/relationships/hyperlink" Target="https://www.javatpoint.com/pytorch-testing-of-convolutional-neural-network-mode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NAME_OF_SPECIALIZED_BRANCH </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Project title</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682879" y="4728438"/>
            <a:ext cx="2185535" cy="1323439"/>
          </a:xfrm>
          <a:prstGeom prst="rect">
            <a:avLst/>
          </a:prstGeom>
          <a:noFill/>
        </p:spPr>
        <p:txBody>
          <a:bodyPr wrap="none" rtlCol="0">
            <a:spAutoFit/>
          </a:bodyPr>
          <a:lstStyle/>
          <a:p>
            <a:r>
              <a:rPr lang="en-US" sz="2000" b="1" dirty="0"/>
              <a:t>Submitted by: </a:t>
            </a:r>
          </a:p>
          <a:p>
            <a:r>
              <a:rPr lang="en-US" sz="2000" dirty="0"/>
              <a:t>PARMINDER SINGH</a:t>
            </a:r>
          </a:p>
          <a:p>
            <a:r>
              <a:rPr lang="en-US" sz="2000" dirty="0"/>
              <a:t>19BCS3757</a:t>
            </a:r>
          </a:p>
          <a:p>
            <a:endParaRPr lang="en-US" sz="2000" dirty="0"/>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KUNDAN MUNJAL </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and Outputs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10</a:t>
            </a:fld>
            <a:endParaRPr lang="en-US"/>
          </a:p>
        </p:txBody>
      </p:sp>
      <p:pic>
        <p:nvPicPr>
          <p:cNvPr id="6" name="Picture 5">
            <a:extLst>
              <a:ext uri="{FF2B5EF4-FFF2-40B4-BE49-F238E27FC236}">
                <a16:creationId xmlns:a16="http://schemas.microsoft.com/office/drawing/2014/main" id="{0C7E3CD5-3A48-4B56-B070-60F5F57A0BB1}"/>
              </a:ext>
            </a:extLst>
          </p:cNvPr>
          <p:cNvPicPr>
            <a:picLocks noChangeAspect="1"/>
          </p:cNvPicPr>
          <p:nvPr/>
        </p:nvPicPr>
        <p:blipFill>
          <a:blip r:embed="rId2"/>
          <a:stretch>
            <a:fillRect/>
          </a:stretch>
        </p:blipFill>
        <p:spPr>
          <a:xfrm>
            <a:off x="1150218" y="1424874"/>
            <a:ext cx="9281964" cy="5197290"/>
          </a:xfrm>
          <a:prstGeom prst="rect">
            <a:avLst/>
          </a:prstGeom>
        </p:spPr>
      </p:pic>
    </p:spTree>
    <p:extLst>
      <p:ext uri="{BB962C8B-B14F-4D97-AF65-F5344CB8AC3E}">
        <p14:creationId xmlns:p14="http://schemas.microsoft.com/office/powerpoint/2010/main" val="4003662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69C5D-CEED-457D-9D09-B321357BD50B}"/>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dirty="0">
                <a:solidFill>
                  <a:schemeClr val="tx1"/>
                </a:solidFill>
                <a:latin typeface="+mj-lt"/>
                <a:ea typeface="+mj-ea"/>
                <a:cs typeface="+mj-cs"/>
              </a:rPr>
              <a:t>Traffic Sign detection Outputs</a:t>
            </a:r>
          </a:p>
        </p:txBody>
      </p:sp>
      <p:pic>
        <p:nvPicPr>
          <p:cNvPr id="8" name="Content Placeholder 7">
            <a:extLst>
              <a:ext uri="{FF2B5EF4-FFF2-40B4-BE49-F238E27FC236}">
                <a16:creationId xmlns:a16="http://schemas.microsoft.com/office/drawing/2014/main" id="{3B333AB1-6CB2-452E-8908-E362D672249D}"/>
              </a:ext>
            </a:extLst>
          </p:cNvPr>
          <p:cNvPicPr>
            <a:picLocks noGrp="1" noChangeAspect="1"/>
          </p:cNvPicPr>
          <p:nvPr>
            <p:ph idx="1"/>
          </p:nvPr>
        </p:nvPicPr>
        <p:blipFill rotWithShape="1">
          <a:blip r:embed="rId2"/>
          <a:srcRect t="8240" b="17548"/>
          <a:stretch/>
        </p:blipFill>
        <p:spPr>
          <a:xfrm>
            <a:off x="20" y="10"/>
            <a:ext cx="6095974" cy="4252522"/>
          </a:xfrm>
          <a:prstGeom prst="rect">
            <a:avLst/>
          </a:prstGeom>
        </p:spPr>
      </p:pic>
      <p:pic>
        <p:nvPicPr>
          <p:cNvPr id="6" name="Picture 5">
            <a:extLst>
              <a:ext uri="{FF2B5EF4-FFF2-40B4-BE49-F238E27FC236}">
                <a16:creationId xmlns:a16="http://schemas.microsoft.com/office/drawing/2014/main" id="{970FB292-49E5-47E9-9A29-F3657E226E7B}"/>
              </a:ext>
            </a:extLst>
          </p:cNvPr>
          <p:cNvPicPr>
            <a:picLocks noChangeAspect="1"/>
          </p:cNvPicPr>
          <p:nvPr/>
        </p:nvPicPr>
        <p:blipFill rotWithShape="1">
          <a:blip r:embed="rId3"/>
          <a:srcRect b="28987"/>
          <a:stretch/>
        </p:blipFill>
        <p:spPr>
          <a:xfrm>
            <a:off x="6095999" y="-681"/>
            <a:ext cx="6096001" cy="4253215"/>
          </a:xfrm>
          <a:prstGeom prst="rect">
            <a:avLst/>
          </a:prstGeom>
        </p:spPr>
      </p:pic>
      <p:cxnSp>
        <p:nvCxnSpPr>
          <p:cNvPr id="13" name="Straight Connector 12">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5F08E82-4DE9-4209-B465-47E84D4D493E}"/>
              </a:ext>
            </a:extLst>
          </p:cNvPr>
          <p:cNvSpPr>
            <a:spLocks noGrp="1"/>
          </p:cNvSpPr>
          <p:nvPr>
            <p:ph type="sldNum" sz="quarter" idx="12"/>
          </p:nvPr>
        </p:nvSpPr>
        <p:spPr>
          <a:xfrm>
            <a:off x="10739336" y="6356350"/>
            <a:ext cx="614464" cy="365125"/>
          </a:xfrm>
        </p:spPr>
        <p:txBody>
          <a:bodyPr vert="horz" lIns="91440" tIns="45720" rIns="91440" bIns="45720" rtlCol="0" anchor="ctr">
            <a:normAutofit/>
          </a:bodyPr>
          <a:lstStyle/>
          <a:p>
            <a:pPr>
              <a:spcAft>
                <a:spcPts val="600"/>
              </a:spcAft>
            </a:pPr>
            <a:fld id="{BDCDBBEF-AA6C-4BA6-85B2-A17D7F280E38}" type="slidenum">
              <a:rPr lang="en-US">
                <a:solidFill>
                  <a:schemeClr val="tx1"/>
                </a:solidFill>
              </a:rPr>
              <a:pPr>
                <a:spcAft>
                  <a:spcPts val="600"/>
                </a:spcAft>
              </a:pPr>
              <a:t>11</a:t>
            </a:fld>
            <a:endParaRPr lang="en-US">
              <a:solidFill>
                <a:schemeClr val="tx1"/>
              </a:solidFill>
            </a:endParaRPr>
          </a:p>
        </p:txBody>
      </p:sp>
    </p:spTree>
    <p:extLst>
      <p:ext uri="{BB962C8B-B14F-4D97-AF65-F5344CB8AC3E}">
        <p14:creationId xmlns:p14="http://schemas.microsoft.com/office/powerpoint/2010/main" val="26756981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0" name="Straight Connector 1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7B52E-B35B-4684-9971-AD77D14E4537}"/>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Examples of Traffic sign detection</a:t>
            </a:r>
          </a:p>
        </p:txBody>
      </p:sp>
      <p:pic>
        <p:nvPicPr>
          <p:cNvPr id="8" name="Picture 7">
            <a:extLst>
              <a:ext uri="{FF2B5EF4-FFF2-40B4-BE49-F238E27FC236}">
                <a16:creationId xmlns:a16="http://schemas.microsoft.com/office/drawing/2014/main" id="{0255C829-8E03-4EAC-AC03-1838EB3BE74A}"/>
              </a:ext>
            </a:extLst>
          </p:cNvPr>
          <p:cNvPicPr>
            <a:picLocks noChangeAspect="1"/>
          </p:cNvPicPr>
          <p:nvPr/>
        </p:nvPicPr>
        <p:blipFill>
          <a:blip r:embed="rId2"/>
          <a:stretch>
            <a:fillRect/>
          </a:stretch>
        </p:blipFill>
        <p:spPr>
          <a:xfrm>
            <a:off x="1064171" y="307731"/>
            <a:ext cx="3967654" cy="3997637"/>
          </a:xfrm>
          <a:prstGeom prst="rect">
            <a:avLst/>
          </a:prstGeom>
        </p:spPr>
      </p:pic>
      <p:pic>
        <p:nvPicPr>
          <p:cNvPr id="6" name="Content Placeholder 5">
            <a:extLst>
              <a:ext uri="{FF2B5EF4-FFF2-40B4-BE49-F238E27FC236}">
                <a16:creationId xmlns:a16="http://schemas.microsoft.com/office/drawing/2014/main" id="{7C15CEB1-9385-4DE1-B2C3-E0532F85B6E0}"/>
              </a:ext>
            </a:extLst>
          </p:cNvPr>
          <p:cNvPicPr>
            <a:picLocks noGrp="1" noChangeAspect="1"/>
          </p:cNvPicPr>
          <p:nvPr>
            <p:ph idx="1"/>
          </p:nvPr>
        </p:nvPicPr>
        <p:blipFill>
          <a:blip r:embed="rId3"/>
          <a:stretch>
            <a:fillRect/>
          </a:stretch>
        </p:blipFill>
        <p:spPr>
          <a:xfrm>
            <a:off x="7150180" y="307731"/>
            <a:ext cx="3987642" cy="3997637"/>
          </a:xfrm>
          <a:prstGeom prst="rect">
            <a:avLst/>
          </a:prstGeom>
        </p:spPr>
      </p:pic>
      <p:cxnSp>
        <p:nvCxnSpPr>
          <p:cNvPr id="17" name="Straight Connector 1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965551AE-CDB7-4120-A159-3256B842AB0C}"/>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BDCDBBEF-AA6C-4BA6-85B2-A17D7F280E38}" type="slidenum">
              <a:rPr lang="en-US">
                <a:solidFill>
                  <a:srgbClr val="898989"/>
                </a:solidFill>
              </a:rPr>
              <a:pPr>
                <a:spcAft>
                  <a:spcPts val="600"/>
                </a:spcAft>
              </a:pPr>
              <a:t>12</a:t>
            </a:fld>
            <a:endParaRPr lang="en-US">
              <a:solidFill>
                <a:srgbClr val="898989"/>
              </a:solidFill>
            </a:endParaRPr>
          </a:p>
        </p:txBody>
      </p:sp>
    </p:spTree>
    <p:extLst>
      <p:ext uri="{BB962C8B-B14F-4D97-AF65-F5344CB8AC3E}">
        <p14:creationId xmlns:p14="http://schemas.microsoft.com/office/powerpoint/2010/main" val="3282840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B7510D6-6637-417B-A9F2-5898081385C6}"/>
              </a:ext>
            </a:extLst>
          </p:cNvPr>
          <p:cNvPicPr>
            <a:picLocks noGrp="1" noChangeAspect="1"/>
          </p:cNvPicPr>
          <p:nvPr>
            <p:ph idx="1"/>
          </p:nvPr>
        </p:nvPicPr>
        <p:blipFill rotWithShape="1">
          <a:blip r:embed="rId2"/>
          <a:srcRect b="1747"/>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4A9370-6208-4B71-B67B-F387EDB2F95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Driver Action TESTING </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F36F45E-EBF4-4BD6-A4DC-F7C35B13B5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BDCDBBEF-AA6C-4BA6-85B2-A17D7F280E38}" type="slidenum">
              <a:rPr lang="en-US">
                <a:solidFill>
                  <a:srgbClr val="FFFFFF"/>
                </a:solidFill>
              </a:rPr>
              <a:pPr defTabSz="457200">
                <a:spcAft>
                  <a:spcPts val="600"/>
                </a:spcAft>
              </a:pPr>
              <a:t>13</a:t>
            </a:fld>
            <a:endParaRPr lang="en-US">
              <a:solidFill>
                <a:srgbClr val="FFFFFF"/>
              </a:solidFill>
            </a:endParaRPr>
          </a:p>
        </p:txBody>
      </p:sp>
    </p:spTree>
    <p:extLst>
      <p:ext uri="{BB962C8B-B14F-4D97-AF65-F5344CB8AC3E}">
        <p14:creationId xmlns:p14="http://schemas.microsoft.com/office/powerpoint/2010/main" val="4119889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11AAF2-6AFA-4FCC-8AF6-0916825DB80F}"/>
              </a:ext>
            </a:extLst>
          </p:cNvPr>
          <p:cNvSpPr>
            <a:spLocks noGrp="1"/>
          </p:cNvSpPr>
          <p:nvPr>
            <p:ph type="title"/>
          </p:nvPr>
        </p:nvSpPr>
        <p:spPr>
          <a:xfrm>
            <a:off x="838200" y="585216"/>
            <a:ext cx="10515600" cy="1325563"/>
          </a:xfrm>
        </p:spPr>
        <p:txBody>
          <a:bodyPr>
            <a:normAutofit/>
          </a:bodyPr>
          <a:lstStyle/>
          <a:p>
            <a:r>
              <a:rPr lang="en-US" dirty="0">
                <a:solidFill>
                  <a:schemeClr val="bg1"/>
                </a:solidFill>
              </a:rPr>
              <a:t>Final GUI WORKING</a:t>
            </a:r>
            <a:endParaRPr lang="en-IN" dirty="0">
              <a:solidFill>
                <a:schemeClr val="bg1"/>
              </a:solidFill>
            </a:endParaRPr>
          </a:p>
        </p:txBody>
      </p:sp>
      <p:pic>
        <p:nvPicPr>
          <p:cNvPr id="6" name="Picture 5">
            <a:extLst>
              <a:ext uri="{FF2B5EF4-FFF2-40B4-BE49-F238E27FC236}">
                <a16:creationId xmlns:a16="http://schemas.microsoft.com/office/drawing/2014/main" id="{84FAE27C-6D04-4739-9214-1F5856BFA01E}"/>
              </a:ext>
            </a:extLst>
          </p:cNvPr>
          <p:cNvPicPr>
            <a:picLocks noChangeAspect="1"/>
          </p:cNvPicPr>
          <p:nvPr/>
        </p:nvPicPr>
        <p:blipFill rotWithShape="1">
          <a:blip r:embed="rId2"/>
          <a:srcRect l="3580" r="4413" b="-2"/>
          <a:stretch/>
        </p:blipFill>
        <p:spPr>
          <a:xfrm>
            <a:off x="841248" y="2516777"/>
            <a:ext cx="6236208" cy="3660185"/>
          </a:xfrm>
          <a:prstGeom prst="rect">
            <a:avLst/>
          </a:prstGeom>
        </p:spPr>
      </p:pic>
      <p:sp>
        <p:nvSpPr>
          <p:cNvPr id="4" name="Slide Number Placeholder 3">
            <a:extLst>
              <a:ext uri="{FF2B5EF4-FFF2-40B4-BE49-F238E27FC236}">
                <a16:creationId xmlns:a16="http://schemas.microsoft.com/office/drawing/2014/main" id="{572795B4-2A61-40B3-B28F-97FAFD3C43CC}"/>
              </a:ext>
            </a:extLst>
          </p:cNvPr>
          <p:cNvSpPr>
            <a:spLocks noGrp="1"/>
          </p:cNvSpPr>
          <p:nvPr>
            <p:ph type="sldNum" sz="quarter" idx="12"/>
          </p:nvPr>
        </p:nvSpPr>
        <p:spPr>
          <a:xfrm>
            <a:off x="8610600" y="6356350"/>
            <a:ext cx="2743200" cy="365125"/>
          </a:xfrm>
        </p:spPr>
        <p:txBody>
          <a:bodyPr>
            <a:normAutofit/>
          </a:bodyPr>
          <a:lstStyle/>
          <a:p>
            <a:pPr>
              <a:spcAft>
                <a:spcPts val="600"/>
              </a:spcAft>
            </a:pPr>
            <a:fld id="{BDCDBBEF-AA6C-4BA6-85B2-A17D7F280E38}" type="slidenum">
              <a:rPr lang="en-US" smtClean="0"/>
              <a:pPr>
                <a:spcAft>
                  <a:spcPts val="600"/>
                </a:spcAft>
              </a:pPr>
              <a:t>14</a:t>
            </a:fld>
            <a:endParaRPr lang="en-US"/>
          </a:p>
        </p:txBody>
      </p:sp>
      <p:pic>
        <p:nvPicPr>
          <p:cNvPr id="10" name="Picture 9">
            <a:extLst>
              <a:ext uri="{FF2B5EF4-FFF2-40B4-BE49-F238E27FC236}">
                <a16:creationId xmlns:a16="http://schemas.microsoft.com/office/drawing/2014/main" id="{4A0ACE46-DAD7-49BE-BB89-D0FDEE5C1DC2}"/>
              </a:ext>
            </a:extLst>
          </p:cNvPr>
          <p:cNvPicPr>
            <a:picLocks noChangeAspect="1"/>
          </p:cNvPicPr>
          <p:nvPr/>
        </p:nvPicPr>
        <p:blipFill rotWithShape="1">
          <a:blip r:embed="rId3"/>
          <a:srcRect l="40236" t="19170" r="17953" b="35644"/>
          <a:stretch/>
        </p:blipFill>
        <p:spPr>
          <a:xfrm>
            <a:off x="7844074" y="3287896"/>
            <a:ext cx="3454400" cy="2133600"/>
          </a:xfrm>
          <a:prstGeom prst="rect">
            <a:avLst/>
          </a:prstGeom>
        </p:spPr>
      </p:pic>
      <p:pic>
        <p:nvPicPr>
          <p:cNvPr id="14" name="Picture 13">
            <a:extLst>
              <a:ext uri="{FF2B5EF4-FFF2-40B4-BE49-F238E27FC236}">
                <a16:creationId xmlns:a16="http://schemas.microsoft.com/office/drawing/2014/main" id="{316C7B44-8A72-4458-A395-C9829609EAF5}"/>
              </a:ext>
            </a:extLst>
          </p:cNvPr>
          <p:cNvPicPr>
            <a:picLocks noChangeAspect="1"/>
          </p:cNvPicPr>
          <p:nvPr/>
        </p:nvPicPr>
        <p:blipFill rotWithShape="1">
          <a:blip r:embed="rId4"/>
          <a:srcRect l="52686" t="29420" r="5521" b="40933"/>
          <a:stretch/>
        </p:blipFill>
        <p:spPr>
          <a:xfrm>
            <a:off x="9599722" y="4109932"/>
            <a:ext cx="1698752" cy="1311564"/>
          </a:xfrm>
          <a:prstGeom prst="rect">
            <a:avLst/>
          </a:prstGeom>
        </p:spPr>
      </p:pic>
    </p:spTree>
    <p:extLst>
      <p:ext uri="{BB962C8B-B14F-4D97-AF65-F5344CB8AC3E}">
        <p14:creationId xmlns:p14="http://schemas.microsoft.com/office/powerpoint/2010/main" val="821107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 name="Rectangle 147">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C44938A-4AEC-45BA-93C9-A762E41888C6}"/>
              </a:ext>
            </a:extLst>
          </p:cNvPr>
          <p:cNvSpPr txBox="1"/>
          <p:nvPr/>
        </p:nvSpPr>
        <p:spPr>
          <a:xfrm>
            <a:off x="593610" y="2121763"/>
            <a:ext cx="3822192" cy="37730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solidFill>
              </a:rPr>
              <a:t>Training Accuracy vs Validation Accuracy</a:t>
            </a:r>
          </a:p>
        </p:txBody>
      </p:sp>
      <p:pic>
        <p:nvPicPr>
          <p:cNvPr id="2052" name="Picture 4">
            <a:extLst>
              <a:ext uri="{FF2B5EF4-FFF2-40B4-BE49-F238E27FC236}">
                <a16:creationId xmlns:a16="http://schemas.microsoft.com/office/drawing/2014/main" id="{BED0307E-FFE8-44D3-9819-4573AA0CADC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49687" r="-431"/>
          <a:stretch/>
        </p:blipFill>
        <p:spPr bwMode="auto">
          <a:xfrm>
            <a:off x="5110716" y="1698926"/>
            <a:ext cx="6596652" cy="330469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9123439-A2C6-4AEA-9D22-B0DD72883D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DCDBBEF-AA6C-4BA6-85B2-A17D7F280E38}" type="slidenum">
              <a:rPr lang="en-US"/>
              <a:pPr>
                <a:spcAft>
                  <a:spcPts val="600"/>
                </a:spcAft>
              </a:pPr>
              <a:t>15</a:t>
            </a:fld>
            <a:endParaRPr lang="en-US"/>
          </a:p>
        </p:txBody>
      </p:sp>
    </p:spTree>
    <p:extLst>
      <p:ext uri="{BB962C8B-B14F-4D97-AF65-F5344CB8AC3E}">
        <p14:creationId xmlns:p14="http://schemas.microsoft.com/office/powerpoint/2010/main" val="186232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243CF1-7BDD-42CC-AE12-296F13FF8665}"/>
              </a:ext>
            </a:extLst>
          </p:cNvPr>
          <p:cNvSpPr txBox="1"/>
          <p:nvPr/>
        </p:nvSpPr>
        <p:spPr>
          <a:xfrm>
            <a:off x="593610" y="2121763"/>
            <a:ext cx="3822192" cy="37730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solidFill>
              </a:rPr>
              <a:t>Training Loss vs Validation Loss</a:t>
            </a:r>
          </a:p>
        </p:txBody>
      </p:sp>
      <p:pic>
        <p:nvPicPr>
          <p:cNvPr id="8" name="Picture 2">
            <a:extLst>
              <a:ext uri="{FF2B5EF4-FFF2-40B4-BE49-F238E27FC236}">
                <a16:creationId xmlns:a16="http://schemas.microsoft.com/office/drawing/2014/main" id="{74EF83E3-B21E-4341-817E-BDCF4980DC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5110716" y="1702112"/>
            <a:ext cx="6596652" cy="32983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9123439-A2C6-4AEA-9D22-B0DD72883D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DCDBBEF-AA6C-4BA6-85B2-A17D7F280E38}" type="slidenum">
              <a:rPr lang="en-US"/>
              <a:pPr>
                <a:spcAft>
                  <a:spcPts val="600"/>
                </a:spcAft>
              </a:pPr>
              <a:t>16</a:t>
            </a:fld>
            <a:endParaRPr lang="en-US"/>
          </a:p>
        </p:txBody>
      </p:sp>
    </p:spTree>
    <p:extLst>
      <p:ext uri="{BB962C8B-B14F-4D97-AF65-F5344CB8AC3E}">
        <p14:creationId xmlns:p14="http://schemas.microsoft.com/office/powerpoint/2010/main" val="2955127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D2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5AAFE81-C22D-486C-AD61-077484FA866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solidFill>
                  <a:srgbClr val="FFFFFF"/>
                </a:solidFill>
                <a:latin typeface="+mj-lt"/>
                <a:ea typeface="+mj-ea"/>
                <a:cs typeface="+mj-cs"/>
              </a:rPr>
              <a:t>HEATMAP OF DRIVER’S ACTION TESTING DATASET </a:t>
            </a:r>
          </a:p>
        </p:txBody>
      </p:sp>
      <p:pic>
        <p:nvPicPr>
          <p:cNvPr id="3076" name="Picture 4">
            <a:extLst>
              <a:ext uri="{FF2B5EF4-FFF2-40B4-BE49-F238E27FC236}">
                <a16:creationId xmlns:a16="http://schemas.microsoft.com/office/drawing/2014/main" id="{3A534719-91E8-4C63-A908-1446662389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908" y="977153"/>
            <a:ext cx="7984012" cy="5066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698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8FF66-1B08-4AB1-90F9-9104F4EBDC57}"/>
              </a:ext>
            </a:extLst>
          </p:cNvPr>
          <p:cNvSpPr>
            <a:spLocks noGrp="1"/>
          </p:cNvSpPr>
          <p:nvPr>
            <p:ph type="title"/>
          </p:nvPr>
        </p:nvSpPr>
        <p:spPr>
          <a:xfrm>
            <a:off x="526073" y="489439"/>
            <a:ext cx="11139854" cy="930447"/>
          </a:xfrm>
        </p:spPr>
        <p:txBody>
          <a:bodyPr vert="horz" lIns="91440" tIns="45720" rIns="91440" bIns="45720" rtlCol="0" anchor="b">
            <a:normAutofit fontScale="90000"/>
          </a:bodyPr>
          <a:lstStyle/>
          <a:p>
            <a:pPr algn="ctr"/>
            <a:r>
              <a:rPr lang="en-US" sz="5400" kern="1200" dirty="0">
                <a:solidFill>
                  <a:schemeClr val="bg1"/>
                </a:solidFill>
                <a:latin typeface="+mj-lt"/>
                <a:ea typeface="+mj-ea"/>
                <a:cs typeface="+mj-cs"/>
              </a:rPr>
              <a:t>Driver Action Detection Model’s accuracy</a:t>
            </a: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959ABE7-B10C-4945-AE63-7E9938BA3B9C}"/>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BDCDBBEF-AA6C-4BA6-85B2-A17D7F280E38}" type="slidenum">
              <a:rPr lang="en-US">
                <a:solidFill>
                  <a:srgbClr val="898989"/>
                </a:solidFill>
              </a:rPr>
              <a:pPr>
                <a:spcAft>
                  <a:spcPts val="600"/>
                </a:spcAft>
              </a:pPr>
              <a:t>18</a:t>
            </a:fld>
            <a:endParaRPr lang="en-US">
              <a:solidFill>
                <a:srgbClr val="898989"/>
              </a:solidFill>
            </a:endParaRPr>
          </a:p>
        </p:txBody>
      </p:sp>
      <p:pic>
        <p:nvPicPr>
          <p:cNvPr id="8" name="Picture 7">
            <a:extLst>
              <a:ext uri="{FF2B5EF4-FFF2-40B4-BE49-F238E27FC236}">
                <a16:creationId xmlns:a16="http://schemas.microsoft.com/office/drawing/2014/main" id="{326E6705-A4C0-4266-B673-6C2E5D62904D}"/>
              </a:ext>
            </a:extLst>
          </p:cNvPr>
          <p:cNvPicPr>
            <a:picLocks noChangeAspect="1"/>
          </p:cNvPicPr>
          <p:nvPr/>
        </p:nvPicPr>
        <p:blipFill>
          <a:blip r:embed="rId2"/>
          <a:stretch>
            <a:fillRect/>
          </a:stretch>
        </p:blipFill>
        <p:spPr>
          <a:xfrm>
            <a:off x="92824" y="2861519"/>
            <a:ext cx="12003175" cy="3000794"/>
          </a:xfrm>
          <a:prstGeom prst="rect">
            <a:avLst/>
          </a:prstGeom>
        </p:spPr>
      </p:pic>
    </p:spTree>
    <p:extLst>
      <p:ext uri="{BB962C8B-B14F-4D97-AF65-F5344CB8AC3E}">
        <p14:creationId xmlns:p14="http://schemas.microsoft.com/office/powerpoint/2010/main" val="1458275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28FF66-1B08-4AB1-90F9-9104F4EBDC57}"/>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Traffic Sign Detection Model’s accuracy</a:t>
            </a:r>
          </a:p>
        </p:txBody>
      </p:sp>
      <p:cxnSp>
        <p:nvCxnSpPr>
          <p:cNvPr id="44" name="Straight Connector 43">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73E39C3-9721-4B17-8C83-9833349A0D97}"/>
              </a:ext>
            </a:extLst>
          </p:cNvPr>
          <p:cNvPicPr>
            <a:picLocks noChangeAspect="1"/>
          </p:cNvPicPr>
          <p:nvPr/>
        </p:nvPicPr>
        <p:blipFill>
          <a:blip r:embed="rId2"/>
          <a:stretch>
            <a:fillRect/>
          </a:stretch>
        </p:blipFill>
        <p:spPr>
          <a:xfrm>
            <a:off x="320040" y="2903031"/>
            <a:ext cx="11496821" cy="3046657"/>
          </a:xfrm>
          <a:prstGeom prst="rect">
            <a:avLst/>
          </a:prstGeom>
        </p:spPr>
      </p:pic>
      <p:sp>
        <p:nvSpPr>
          <p:cNvPr id="4" name="Slide Number Placeholder 3">
            <a:extLst>
              <a:ext uri="{FF2B5EF4-FFF2-40B4-BE49-F238E27FC236}">
                <a16:creationId xmlns:a16="http://schemas.microsoft.com/office/drawing/2014/main" id="{2959ABE7-B10C-4945-AE63-7E9938BA3B9C}"/>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BDCDBBEF-AA6C-4BA6-85B2-A17D7F280E38}" type="slidenum">
              <a:rPr lang="en-US">
                <a:solidFill>
                  <a:srgbClr val="898989"/>
                </a:solidFill>
              </a:rPr>
              <a:pPr>
                <a:spcAft>
                  <a:spcPts val="600"/>
                </a:spcAft>
              </a:pPr>
              <a:t>19</a:t>
            </a:fld>
            <a:endParaRPr lang="en-US">
              <a:solidFill>
                <a:srgbClr val="898989"/>
              </a:solidFill>
            </a:endParaRPr>
          </a:p>
        </p:txBody>
      </p:sp>
    </p:spTree>
    <p:extLst>
      <p:ext uri="{BB962C8B-B14F-4D97-AF65-F5344CB8AC3E}">
        <p14:creationId xmlns:p14="http://schemas.microsoft.com/office/powerpoint/2010/main" val="1412798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Data of project</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lnSpcReduction="10000"/>
          </a:bodyPr>
          <a:lstStyle/>
          <a:p>
            <a:r>
              <a:rPr lang="en-US" dirty="0"/>
              <a:t>In automated vehicles and with increasing technology a person is ought to be less concentrated on the driving and while using that technology our model is designed to make a safe journey for everyone.</a:t>
            </a:r>
          </a:p>
          <a:p>
            <a:r>
              <a:rPr lang="en-US" dirty="0"/>
              <a:t>Classified the driver action detection model with 99% of accuracy</a:t>
            </a:r>
          </a:p>
          <a:p>
            <a:r>
              <a:rPr lang="en-US" dirty="0"/>
              <a:t>Classified the traffic sign detection model with 95% of accuracy </a:t>
            </a:r>
          </a:p>
          <a:p>
            <a:r>
              <a:rPr lang="en-US" sz="2800" dirty="0">
                <a:solidFill>
                  <a:srgbClr val="000000"/>
                </a:solidFill>
                <a:latin typeface="Times New Roman" panose="02020603050405020304" pitchFamily="18" charset="0"/>
                <a:ea typeface="Times New Roman" panose="02020603050405020304" pitchFamily="18" charset="0"/>
              </a:rPr>
              <a:t>W</a:t>
            </a:r>
            <a:r>
              <a:rPr lang="en-US" sz="2800" dirty="0">
                <a:solidFill>
                  <a:srgbClr val="000000"/>
                </a:solidFill>
                <a:effectLst/>
                <a:latin typeface="Times New Roman" panose="02020603050405020304" pitchFamily="18" charset="0"/>
                <a:ea typeface="Times New Roman" panose="02020603050405020304" pitchFamily="18" charset="0"/>
              </a:rPr>
              <a:t>e need to devise a better face, hands, and skin detector. We would need to manually label hand and face proposals and use them to train a Fast-RCNN (or, any other object detector) to localize both faces and hands in one shot and evaluate it against our existing CNN-based localization method.</a:t>
            </a:r>
            <a:r>
              <a:rPr lang="en-US" sz="2800" dirty="0">
                <a:effectLst/>
                <a:latin typeface="Times New Roman" panose="02020603050405020304" pitchFamily="18" charset="0"/>
                <a:ea typeface="Times New Roman" panose="02020603050405020304" pitchFamily="18" charset="0"/>
              </a:rPr>
              <a:t> </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20</a:t>
            </a:fld>
            <a:endParaRPr lang="en-US"/>
          </a:p>
        </p:txBody>
      </p:sp>
    </p:spTree>
    <p:extLst>
      <p:ext uri="{BB962C8B-B14F-4D97-AF65-F5344CB8AC3E}">
        <p14:creationId xmlns:p14="http://schemas.microsoft.com/office/powerpoint/2010/main" val="880465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p:txBody>
          <a:bodyPr>
            <a:normAutofit/>
          </a:bodyPr>
          <a:lstStyle/>
          <a:p>
            <a:r>
              <a:rPr lang="en-US" sz="3600" dirty="0">
                <a:latin typeface="Times New Roman" panose="02020603050405020304" pitchFamily="18" charset="0"/>
                <a:ea typeface="Times New Roman" panose="02020603050405020304" pitchFamily="18" charset="0"/>
              </a:rPr>
              <a:t>Use of object detection and faster CNN for traffic sign detection</a:t>
            </a:r>
          </a:p>
          <a:p>
            <a:r>
              <a:rPr lang="en-US" sz="3600" dirty="0">
                <a:latin typeface="Times New Roman" panose="02020603050405020304" pitchFamily="18" charset="0"/>
                <a:ea typeface="Times New Roman" panose="02020603050405020304" pitchFamily="18" charset="0"/>
              </a:rPr>
              <a:t>T</a:t>
            </a:r>
            <a:r>
              <a:rPr lang="en-US" sz="3600" dirty="0">
                <a:effectLst/>
                <a:latin typeface="Times New Roman" panose="02020603050405020304" pitchFamily="18" charset="0"/>
                <a:ea typeface="Times New Roman" panose="02020603050405020304" pitchFamily="18" charset="0"/>
              </a:rPr>
              <a:t>o create a software that enables autonomous driving when the driver is distracted for a certain period of time.</a:t>
            </a:r>
          </a:p>
          <a:p>
            <a:endParaRPr lang="en-US" sz="48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21</a:t>
            </a:fld>
            <a:endParaRPr lang="en-US"/>
          </a:p>
        </p:txBody>
      </p:sp>
    </p:spTree>
    <p:extLst>
      <p:ext uri="{BB962C8B-B14F-4D97-AF65-F5344CB8AC3E}">
        <p14:creationId xmlns:p14="http://schemas.microsoft.com/office/powerpoint/2010/main" val="1952428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sz="1600" dirty="0">
                <a:hlinkClick r:id="rId2"/>
              </a:rPr>
              <a:t>https://www.kaggle.com/meowmeowmeowmeowmeow/gtsrb-german-traffic-sign</a:t>
            </a:r>
            <a:endParaRPr lang="en-US" sz="1600" dirty="0"/>
          </a:p>
          <a:p>
            <a:r>
              <a:rPr lang="en-US" sz="1600" dirty="0">
                <a:hlinkClick r:id="rId3"/>
              </a:rPr>
              <a:t>https://keras.io/</a:t>
            </a:r>
            <a:endParaRPr lang="en-US" sz="1600" dirty="0"/>
          </a:p>
          <a:p>
            <a:r>
              <a:rPr lang="en-US" sz="1600" dirty="0">
                <a:hlinkClick r:id="rId4"/>
              </a:rPr>
              <a:t>https://docs.opencv.org/master/d0/de3/tutorial_py_intro.html</a:t>
            </a:r>
            <a:endParaRPr lang="en-US" sz="1600" dirty="0"/>
          </a:p>
          <a:p>
            <a:r>
              <a:rPr lang="en-US" sz="1600" dirty="0">
                <a:hlinkClick r:id="rId5"/>
              </a:rPr>
              <a:t>https://analyticsvidhya.com/blog/2017/06/architecture-of-convolutional-neural-networks-simplified-demystified/</a:t>
            </a:r>
            <a:endParaRPr lang="en-US" sz="1600" dirty="0"/>
          </a:p>
          <a:p>
            <a:r>
              <a:rPr lang="en-US" sz="1600" dirty="0">
                <a:hlinkClick r:id="rId6"/>
              </a:rPr>
              <a:t>https://www.tensorflow.org/tutorials/images/cnn</a:t>
            </a:r>
            <a:endParaRPr lang="en-US" sz="1600" dirty="0"/>
          </a:p>
          <a:p>
            <a:r>
              <a:rPr lang="en-US" sz="1600" dirty="0">
                <a:hlinkClick r:id="rId7"/>
              </a:rPr>
              <a:t>https://likegeeks.com/kivy-tutorial/</a:t>
            </a:r>
            <a:endParaRPr lang="en-US" sz="1600" dirty="0"/>
          </a:p>
          <a:p>
            <a:r>
              <a:rPr lang="en-US" sz="1600" dirty="0">
                <a:hlinkClick r:id="rId8"/>
              </a:rPr>
              <a:t>https://neurohive.io/en/popular-networks/vgg16/</a:t>
            </a:r>
            <a:endParaRPr lang="en-US" sz="1600" dirty="0"/>
          </a:p>
          <a:p>
            <a:r>
              <a:rPr lang="en-US" sz="1600" dirty="0">
                <a:hlinkClick r:id="rId9"/>
              </a:rPr>
              <a:t>https://www.javatpoint.com/pytorch-testing-of-convolutional-neural-network-model</a:t>
            </a:r>
            <a:endParaRPr lang="en-US" sz="1600" dirty="0"/>
          </a:p>
          <a:p>
            <a:r>
              <a:rPr lang="en-US" sz="1600" dirty="0">
                <a:hlinkClick r:id="rId10"/>
              </a:rPr>
              <a:t>https://www.kaggle.com/c/state-farm-distracted-driver-detection</a:t>
            </a:r>
            <a:endParaRPr lang="en-US" sz="1600" dirty="0"/>
          </a:p>
          <a:p>
            <a:r>
              <a:rPr lang="en-US" sz="1600" dirty="0">
                <a:hlinkClick r:id="rId11"/>
              </a:rPr>
              <a:t>https://towardsdatascience.com/distracted-driver-detection-using-deep-learning-e893715e02a4</a:t>
            </a:r>
            <a:endParaRPr lang="en-US" sz="1600" dirty="0"/>
          </a:p>
          <a:p>
            <a:r>
              <a:rPr lang="en-US" sz="1600" dirty="0">
                <a:hlinkClick r:id="rId12"/>
              </a:rPr>
              <a:t>https://www.sciencedirect.com/science/article/abs/pii/S0893608018300054</a:t>
            </a:r>
            <a:endParaRPr lang="en-US" sz="1600" dirty="0"/>
          </a:p>
          <a:p>
            <a:endParaRPr lang="en-US" sz="1600" dirty="0"/>
          </a:p>
          <a:p>
            <a:endParaRPr lang="en-US" sz="1600" dirty="0"/>
          </a:p>
          <a:p>
            <a:endParaRPr lang="en-US" sz="16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22</a:t>
            </a:fld>
            <a:endParaRPr lang="en-US"/>
          </a:p>
        </p:txBody>
      </p:sp>
    </p:spTree>
    <p:extLst>
      <p:ext uri="{BB962C8B-B14F-4D97-AF65-F5344CB8AC3E}">
        <p14:creationId xmlns:p14="http://schemas.microsoft.com/office/powerpoint/2010/main" val="191225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a:bodyPr>
          <a:lstStyle/>
          <a:p>
            <a:r>
              <a:rPr lang="en-US" dirty="0">
                <a:effectLst/>
                <a:latin typeface="Times New Roman" panose="02020603050405020304" pitchFamily="18" charset="0"/>
                <a:ea typeface="Times New Roman" panose="02020603050405020304" pitchFamily="18" charset="0"/>
              </a:rPr>
              <a:t>The world Health Organization (WHO) reported 1.35 million deaths each year as result of traffic crashes. The digits mentioned are growing rapidly over past few years. To avoid such tremendous and fatal accidents we propose a deep learning and machine learning based solution to achieve a very high rate of success in avoiding such reckless</a:t>
            </a:r>
            <a:r>
              <a:rPr lang="en-US" dirty="0">
                <a:solidFill>
                  <a:srgbClr val="000000"/>
                </a:solidFill>
                <a:effectLst/>
                <a:latin typeface="Times New Roman" panose="02020603050405020304" pitchFamily="18" charset="0"/>
                <a:ea typeface="Times New Roman" panose="02020603050405020304" pitchFamily="18" charset="0"/>
              </a:rPr>
              <a:t> accidents</a:t>
            </a:r>
          </a:p>
          <a:p>
            <a:r>
              <a:rPr lang="en-US" dirty="0">
                <a:solidFill>
                  <a:srgbClr val="000000"/>
                </a:solidFill>
                <a:latin typeface="Times New Roman" panose="02020603050405020304" pitchFamily="18" charset="0"/>
                <a:ea typeface="Times New Roman" panose="02020603050405020304" pitchFamily="18" charset="0"/>
              </a:rPr>
              <a:t>Our project has 2 modules: a) driver action detection , b)traffic sign detection </a:t>
            </a:r>
          </a:p>
          <a:p>
            <a:endParaRPr lang="en-US" dirty="0">
              <a:effectLst/>
              <a:latin typeface="Times New Roman" panose="02020603050405020304" pitchFamily="18" charset="0"/>
              <a:ea typeface="Times New Roman" panose="02020603050405020304" pitchFamily="18" charset="0"/>
            </a:endParaRPr>
          </a:p>
          <a:p>
            <a:endParaRPr lang="en-US" sz="40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EEF5884-CD14-4AA7-BD12-19B58197B1B4}"/>
              </a:ext>
            </a:extLst>
          </p:cNvPr>
          <p:cNvSpPr txBox="1"/>
          <p:nvPr/>
        </p:nvSpPr>
        <p:spPr>
          <a:xfrm>
            <a:off x="438912" y="2512611"/>
            <a:ext cx="4832803" cy="366435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t>Forming VGG-16 based CNN model for image classification on both driver action dataset and on traffic sign too.</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There are multiple things which can distract the driver leading to decrement of concentration on road and on driving</a:t>
            </a:r>
          </a:p>
          <a:p>
            <a:pPr marL="742950" lvl="1" indent="-228600">
              <a:lnSpc>
                <a:spcPct val="90000"/>
              </a:lnSpc>
              <a:spcAft>
                <a:spcPts val="600"/>
              </a:spcAft>
              <a:buFont typeface="Arial" panose="020B0604020202020204" pitchFamily="34" charset="0"/>
              <a:buChar char="•"/>
            </a:pPr>
            <a:r>
              <a:rPr lang="en-US" dirty="0"/>
              <a:t>Reaching behind</a:t>
            </a:r>
          </a:p>
          <a:p>
            <a:pPr marL="742950" lvl="1" indent="-228600">
              <a:lnSpc>
                <a:spcPct val="90000"/>
              </a:lnSpc>
              <a:spcAft>
                <a:spcPts val="600"/>
              </a:spcAft>
              <a:buFont typeface="Arial" panose="020B0604020202020204" pitchFamily="34" charset="0"/>
              <a:buChar char="•"/>
            </a:pPr>
            <a:r>
              <a:rPr lang="en-US" dirty="0"/>
              <a:t>Eating</a:t>
            </a:r>
          </a:p>
          <a:p>
            <a:pPr marL="742950" lvl="1" indent="-228600">
              <a:lnSpc>
                <a:spcPct val="90000"/>
              </a:lnSpc>
              <a:spcAft>
                <a:spcPts val="600"/>
              </a:spcAft>
              <a:buFont typeface="Arial" panose="020B0604020202020204" pitchFamily="34" charset="0"/>
              <a:buChar char="•"/>
            </a:pPr>
            <a:r>
              <a:rPr lang="en-US" dirty="0"/>
              <a:t>Using mobile</a:t>
            </a:r>
          </a:p>
          <a:p>
            <a:pPr marL="742950" lvl="1" indent="-228600">
              <a:lnSpc>
                <a:spcPct val="90000"/>
              </a:lnSpc>
              <a:spcAft>
                <a:spcPts val="600"/>
              </a:spcAft>
              <a:buFont typeface="Arial" panose="020B0604020202020204" pitchFamily="34" charset="0"/>
              <a:buChar char="•"/>
            </a:pPr>
            <a:r>
              <a:rPr lang="en-US" dirty="0"/>
              <a:t>Operating radio</a:t>
            </a:r>
          </a:p>
          <a:p>
            <a:pPr lvl="1" indent="-228600">
              <a:lnSpc>
                <a:spcPct val="90000"/>
              </a:lnSpc>
              <a:spcAft>
                <a:spcPts val="600"/>
              </a:spcAft>
              <a:buFont typeface="Arial" panose="020B0604020202020204" pitchFamily="34" charset="0"/>
              <a:buChar char="•"/>
            </a:pPr>
            <a:r>
              <a:rPr lang="en-US" dirty="0"/>
              <a:t>Etc.</a:t>
            </a:r>
          </a:p>
        </p:txBody>
      </p:sp>
      <p:pic>
        <p:nvPicPr>
          <p:cNvPr id="5" name="Picture 4">
            <a:extLst>
              <a:ext uri="{FF2B5EF4-FFF2-40B4-BE49-F238E27FC236}">
                <a16:creationId xmlns:a16="http://schemas.microsoft.com/office/drawing/2014/main" id="{EC773ED8-6745-4BCF-89AC-763EFC1D62D1}"/>
              </a:ext>
            </a:extLst>
          </p:cNvPr>
          <p:cNvPicPr/>
          <p:nvPr/>
        </p:nvPicPr>
        <p:blipFill rotWithShape="1">
          <a:blip r:embed="rId2">
            <a:extLst>
              <a:ext uri="{28A0092B-C50C-407E-A947-70E740481C1C}">
                <a14:useLocalDpi xmlns:a14="http://schemas.microsoft.com/office/drawing/2010/main" val="0"/>
              </a:ext>
            </a:extLst>
          </a:blip>
          <a:srcRect r="42265"/>
          <a:stretch/>
        </p:blipFill>
        <p:spPr>
          <a:xfrm>
            <a:off x="6710563" y="517600"/>
            <a:ext cx="4949329" cy="2743200"/>
          </a:xfrm>
          <a:prstGeom prst="rect">
            <a:avLst/>
          </a:prstGeom>
        </p:spPr>
      </p:pic>
      <p:pic>
        <p:nvPicPr>
          <p:cNvPr id="7" name="Picture 6">
            <a:extLst>
              <a:ext uri="{FF2B5EF4-FFF2-40B4-BE49-F238E27FC236}">
                <a16:creationId xmlns:a16="http://schemas.microsoft.com/office/drawing/2014/main" id="{8718D3AA-55AC-4C4A-95A6-60DBB9B03E21}"/>
              </a:ext>
            </a:extLst>
          </p:cNvPr>
          <p:cNvPicPr>
            <a:picLocks noChangeAspect="1"/>
          </p:cNvPicPr>
          <p:nvPr/>
        </p:nvPicPr>
        <p:blipFill rotWithShape="1">
          <a:blip r:embed="rId3"/>
          <a:srcRect l="58211"/>
          <a:stretch/>
        </p:blipFill>
        <p:spPr>
          <a:xfrm>
            <a:off x="7394046" y="3429000"/>
            <a:ext cx="3582362" cy="2743200"/>
          </a:xfrm>
          <a:prstGeom prst="rect">
            <a:avLst/>
          </a:prstGeom>
        </p:spPr>
      </p:pic>
      <p:sp>
        <p:nvSpPr>
          <p:cNvPr id="4" name="Slide Number Placeholder 3">
            <a:extLst>
              <a:ext uri="{FF2B5EF4-FFF2-40B4-BE49-F238E27FC236}">
                <a16:creationId xmlns:a16="http://schemas.microsoft.com/office/drawing/2014/main" id="{5E8EFCA5-8931-452A-9A28-5015AC2ACFA4}"/>
              </a:ext>
            </a:extLst>
          </p:cNvPr>
          <p:cNvSpPr>
            <a:spLocks noGrp="1"/>
          </p:cNvSpPr>
          <p:nvPr>
            <p:ph type="sldNum" sz="quarter" idx="12"/>
          </p:nvPr>
        </p:nvSpPr>
        <p:spPr>
          <a:xfrm>
            <a:off x="10326623" y="6356350"/>
            <a:ext cx="1426464" cy="365125"/>
          </a:xfrm>
        </p:spPr>
        <p:txBody>
          <a:bodyPr vert="horz" lIns="91440" tIns="45720" rIns="91440" bIns="45720" rtlCol="0" anchor="ctr">
            <a:normAutofit/>
          </a:bodyPr>
          <a:lstStyle/>
          <a:p>
            <a:pPr>
              <a:spcAft>
                <a:spcPts val="600"/>
              </a:spcAft>
            </a:pPr>
            <a:fld id="{BDCDBBEF-AA6C-4BA6-85B2-A17D7F280E38}"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824A56FB-D72A-457A-9C8B-B9CF7D4DD456}"/>
              </a:ext>
            </a:extLst>
          </p:cNvPr>
          <p:cNvSpPr txBox="1"/>
          <p:nvPr/>
        </p:nvSpPr>
        <p:spPr>
          <a:xfrm>
            <a:off x="931093" y="1644968"/>
            <a:ext cx="4223183" cy="461665"/>
          </a:xfrm>
          <a:prstGeom prst="rect">
            <a:avLst/>
          </a:prstGeom>
          <a:noFill/>
        </p:spPr>
        <p:txBody>
          <a:bodyPr wrap="square" rtlCol="0">
            <a:spAutoFit/>
          </a:bodyPr>
          <a:lstStyle/>
          <a:p>
            <a:r>
              <a:rPr lang="en-US" sz="2400" dirty="0"/>
              <a:t>DRIVER ACTION DETECTION</a:t>
            </a:r>
            <a:endParaRPr lang="en-IN" sz="2400" dirty="0"/>
          </a:p>
        </p:txBody>
      </p:sp>
      <p:sp>
        <p:nvSpPr>
          <p:cNvPr id="9" name="TextBox 8">
            <a:extLst>
              <a:ext uri="{FF2B5EF4-FFF2-40B4-BE49-F238E27FC236}">
                <a16:creationId xmlns:a16="http://schemas.microsoft.com/office/drawing/2014/main" id="{DB212F81-6874-4043-9A08-BCF83D6467CE}"/>
              </a:ext>
            </a:extLst>
          </p:cNvPr>
          <p:cNvSpPr txBox="1"/>
          <p:nvPr/>
        </p:nvSpPr>
        <p:spPr>
          <a:xfrm>
            <a:off x="472597" y="215369"/>
            <a:ext cx="4765431" cy="584775"/>
          </a:xfrm>
          <a:prstGeom prst="rect">
            <a:avLst/>
          </a:prstGeom>
          <a:noFill/>
        </p:spPr>
        <p:txBody>
          <a:bodyPr wrap="square" rtlCol="0">
            <a:spAutoFit/>
          </a:bodyPr>
          <a:lstStyle/>
          <a:p>
            <a:r>
              <a:rPr lang="en-US" sz="3200" dirty="0"/>
              <a:t> </a:t>
            </a:r>
            <a:endParaRPr lang="en-IN" sz="3200" dirty="0"/>
          </a:p>
        </p:txBody>
      </p:sp>
    </p:spTree>
    <p:extLst>
      <p:ext uri="{BB962C8B-B14F-4D97-AF65-F5344CB8AC3E}">
        <p14:creationId xmlns:p14="http://schemas.microsoft.com/office/powerpoint/2010/main" val="43110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EEF5884-CD14-4AA7-BD12-19B58197B1B4}"/>
              </a:ext>
            </a:extLst>
          </p:cNvPr>
          <p:cNvSpPr txBox="1"/>
          <p:nvPr/>
        </p:nvSpPr>
        <p:spPr>
          <a:xfrm>
            <a:off x="438912" y="2512611"/>
            <a:ext cx="4832803" cy="3664351"/>
          </a:xfrm>
          <a:prstGeom prst="rect">
            <a:avLst/>
          </a:prstGeom>
        </p:spPr>
        <p:txBody>
          <a:bodyPr vert="horz" lIns="91440" tIns="45720" rIns="91440" bIns="45720" rtlCol="0">
            <a:normAutofit lnSpcReduction="10000"/>
          </a:bodyPr>
          <a:lstStyle/>
          <a:p>
            <a:pPr marL="285750" indent="-228600">
              <a:lnSpc>
                <a:spcPct val="90000"/>
              </a:lnSpc>
              <a:spcAft>
                <a:spcPts val="600"/>
              </a:spcAft>
              <a:buFont typeface="Arial" panose="020B0604020202020204" pitchFamily="34" charset="0"/>
              <a:buChar char="•"/>
            </a:pPr>
            <a:r>
              <a:rPr lang="en-US" dirty="0"/>
              <a:t>Forming another VGG-16 based CNN model for image classification on sample traffic sign dataset .</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There are many traffic signs on road side and when a driver is distracted, it is difficult to observe the </a:t>
            </a:r>
            <a:r>
              <a:rPr lang="en-US" dirty="0" err="1"/>
              <a:t>roadsigns</a:t>
            </a:r>
            <a:r>
              <a:rPr lang="en-US" dirty="0"/>
              <a:t>. There are many type of traffic signs like:</a:t>
            </a:r>
          </a:p>
          <a:p>
            <a:pPr marL="742950" lvl="1" indent="-228600">
              <a:lnSpc>
                <a:spcPct val="90000"/>
              </a:lnSpc>
              <a:spcAft>
                <a:spcPts val="600"/>
              </a:spcAft>
              <a:buFont typeface="Arial" panose="020B0604020202020204" pitchFamily="34" charset="0"/>
              <a:buChar char="•"/>
            </a:pPr>
            <a:r>
              <a:rPr lang="en-US" dirty="0"/>
              <a:t>Speed limit</a:t>
            </a:r>
          </a:p>
          <a:p>
            <a:pPr marL="742950" lvl="1" indent="-228600">
              <a:lnSpc>
                <a:spcPct val="90000"/>
              </a:lnSpc>
              <a:spcAft>
                <a:spcPts val="600"/>
              </a:spcAft>
              <a:buFont typeface="Arial" panose="020B0604020202020204" pitchFamily="34" charset="0"/>
              <a:buChar char="•"/>
            </a:pPr>
            <a:r>
              <a:rPr lang="en-US" dirty="0"/>
              <a:t>Keep left</a:t>
            </a:r>
          </a:p>
          <a:p>
            <a:pPr marL="742950" lvl="1" indent="-228600">
              <a:lnSpc>
                <a:spcPct val="90000"/>
              </a:lnSpc>
              <a:spcAft>
                <a:spcPts val="600"/>
              </a:spcAft>
              <a:buFont typeface="Arial" panose="020B0604020202020204" pitchFamily="34" charset="0"/>
              <a:buChar char="•"/>
            </a:pPr>
            <a:r>
              <a:rPr lang="en-US" dirty="0"/>
              <a:t>Stop</a:t>
            </a:r>
          </a:p>
          <a:p>
            <a:pPr marL="742950" lvl="1" indent="-228600">
              <a:lnSpc>
                <a:spcPct val="90000"/>
              </a:lnSpc>
              <a:spcAft>
                <a:spcPts val="600"/>
              </a:spcAft>
              <a:buFont typeface="Arial" panose="020B0604020202020204" pitchFamily="34" charset="0"/>
              <a:buChar char="•"/>
            </a:pPr>
            <a:r>
              <a:rPr lang="en-US" dirty="0"/>
              <a:t>School Ahead</a:t>
            </a:r>
          </a:p>
          <a:p>
            <a:pPr marL="514350" lvl="1">
              <a:lnSpc>
                <a:spcPct val="90000"/>
              </a:lnSpc>
              <a:spcAft>
                <a:spcPts val="600"/>
              </a:spcAft>
            </a:pPr>
            <a:r>
              <a:rPr lang="en-US" dirty="0"/>
              <a:t>Etc.  </a:t>
            </a:r>
          </a:p>
        </p:txBody>
      </p:sp>
      <p:sp>
        <p:nvSpPr>
          <p:cNvPr id="4" name="Slide Number Placeholder 3">
            <a:extLst>
              <a:ext uri="{FF2B5EF4-FFF2-40B4-BE49-F238E27FC236}">
                <a16:creationId xmlns:a16="http://schemas.microsoft.com/office/drawing/2014/main" id="{5E8EFCA5-8931-452A-9A28-5015AC2ACFA4}"/>
              </a:ext>
            </a:extLst>
          </p:cNvPr>
          <p:cNvSpPr>
            <a:spLocks noGrp="1"/>
          </p:cNvSpPr>
          <p:nvPr>
            <p:ph type="sldNum" sz="quarter" idx="12"/>
          </p:nvPr>
        </p:nvSpPr>
        <p:spPr>
          <a:xfrm>
            <a:off x="10326623" y="6356350"/>
            <a:ext cx="1426464" cy="365125"/>
          </a:xfrm>
        </p:spPr>
        <p:txBody>
          <a:bodyPr vert="horz" lIns="91440" tIns="45720" rIns="91440" bIns="45720" rtlCol="0" anchor="ctr">
            <a:normAutofit/>
          </a:bodyPr>
          <a:lstStyle/>
          <a:p>
            <a:pPr>
              <a:spcAft>
                <a:spcPts val="600"/>
              </a:spcAft>
            </a:pPr>
            <a:fld id="{BDCDBBEF-AA6C-4BA6-85B2-A17D7F280E38}" type="slidenum">
              <a:rPr lang="en-US">
                <a:solidFill>
                  <a:schemeClr val="tx1">
                    <a:lumMod val="50000"/>
                    <a:lumOff val="50000"/>
                  </a:schemeClr>
                </a:solidFill>
              </a:rPr>
              <a:pPr>
                <a:spcAft>
                  <a:spcPts val="600"/>
                </a:spcAft>
              </a:pPr>
              <a:t>5</a:t>
            </a:fld>
            <a:endParaRPr lang="en-US">
              <a:solidFill>
                <a:schemeClr val="tx1">
                  <a:lumMod val="50000"/>
                  <a:lumOff val="50000"/>
                </a:schemeClr>
              </a:solidFill>
            </a:endParaRPr>
          </a:p>
        </p:txBody>
      </p:sp>
      <p:sp>
        <p:nvSpPr>
          <p:cNvPr id="8" name="TextBox 7">
            <a:extLst>
              <a:ext uri="{FF2B5EF4-FFF2-40B4-BE49-F238E27FC236}">
                <a16:creationId xmlns:a16="http://schemas.microsoft.com/office/drawing/2014/main" id="{824A56FB-D72A-457A-9C8B-B9CF7D4DD456}"/>
              </a:ext>
            </a:extLst>
          </p:cNvPr>
          <p:cNvSpPr txBox="1"/>
          <p:nvPr/>
        </p:nvSpPr>
        <p:spPr>
          <a:xfrm>
            <a:off x="931093" y="1644968"/>
            <a:ext cx="4223183" cy="461665"/>
          </a:xfrm>
          <a:prstGeom prst="rect">
            <a:avLst/>
          </a:prstGeom>
          <a:noFill/>
        </p:spPr>
        <p:txBody>
          <a:bodyPr wrap="square" rtlCol="0">
            <a:spAutoFit/>
          </a:bodyPr>
          <a:lstStyle/>
          <a:p>
            <a:r>
              <a:rPr lang="en-US" sz="2400" dirty="0"/>
              <a:t>TRAFFIC SIGN DETECTION</a:t>
            </a:r>
            <a:endParaRPr lang="en-IN" sz="2400" dirty="0"/>
          </a:p>
        </p:txBody>
      </p:sp>
      <p:pic>
        <p:nvPicPr>
          <p:cNvPr id="1026" name="Picture 2">
            <a:extLst>
              <a:ext uri="{FF2B5EF4-FFF2-40B4-BE49-F238E27FC236}">
                <a16:creationId xmlns:a16="http://schemas.microsoft.com/office/drawing/2014/main" id="{6CCC68DD-18CD-4063-87A5-CD77BD463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3958" y="1657629"/>
            <a:ext cx="946788" cy="8372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45687D1-E75A-4C64-A300-5A64C7CD5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5404" y="1657629"/>
            <a:ext cx="797983" cy="8549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3B5F9C1-3305-42DB-B9A8-547BD45F6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8045" y="1637832"/>
            <a:ext cx="797983" cy="8570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A78B065-772A-4F0C-A800-5A0BA9E1D2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2378" y="3969821"/>
            <a:ext cx="828523" cy="8570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A63D25F-0A4C-40FC-B523-5C447BE51C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8256" y="3945976"/>
            <a:ext cx="815462" cy="8686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BB87203-C891-41DF-BA75-A5615E9DDB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5404" y="2791904"/>
            <a:ext cx="815462" cy="87370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6A698DA-C9AE-43C9-81F5-2E6BB1C8C0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5195" y="2791904"/>
            <a:ext cx="803524" cy="85709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BD61C8F9-2FA7-4943-A0C7-7AD3E44A5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43048" y="2804594"/>
            <a:ext cx="793044" cy="8610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4BCB2E70-84D8-4EB4-84BB-516CF57EFB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59561" y="3969821"/>
            <a:ext cx="880258" cy="8570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656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r>
              <a:rPr lang="en-US" dirty="0"/>
              <a:t>To make roads easier to travel with less percentage of accident happenings</a:t>
            </a:r>
          </a:p>
          <a:p>
            <a:pPr algn="just">
              <a:lnSpc>
                <a:spcPct val="150000"/>
              </a:lnSpc>
              <a:spcBef>
                <a:spcPts val="170"/>
              </a:spcBef>
            </a:pPr>
            <a:r>
              <a:rPr lang="en-US" dirty="0">
                <a:solidFill>
                  <a:srgbClr val="292929"/>
                </a:solidFill>
                <a:ea typeface="Times New Roman" panose="02020603050405020304" pitchFamily="18" charset="0"/>
              </a:rPr>
              <a:t>R</a:t>
            </a:r>
            <a:r>
              <a:rPr lang="en-US" dirty="0">
                <a:solidFill>
                  <a:srgbClr val="292929"/>
                </a:solidFill>
                <a:effectLst/>
                <a:ea typeface="Times New Roman" panose="02020603050405020304" pitchFamily="18" charset="0"/>
              </a:rPr>
              <a:t>ecognize unsafe behavior</a:t>
            </a:r>
            <a:endParaRPr lang="en-IN" dirty="0">
              <a:effectLst/>
              <a:ea typeface="Times New Roman" panose="02020603050405020304" pitchFamily="18" charset="0"/>
            </a:endParaRPr>
          </a:p>
          <a:p>
            <a:pPr algn="just">
              <a:lnSpc>
                <a:spcPct val="150000"/>
              </a:lnSpc>
              <a:spcBef>
                <a:spcPts val="60"/>
              </a:spcBef>
            </a:pPr>
            <a:r>
              <a:rPr lang="en-US" dirty="0">
                <a:solidFill>
                  <a:srgbClr val="292929"/>
                </a:solidFill>
                <a:effectLst/>
                <a:ea typeface="Times New Roman" panose="02020603050405020304" pitchFamily="18" charset="0"/>
              </a:rPr>
              <a:t>Send real time feedback to the driver using short sound alert</a:t>
            </a:r>
            <a:endParaRPr lang="en-IN" dirty="0">
              <a:effectLst/>
              <a:ea typeface="Times New Roman" panose="02020603050405020304" pitchFamily="18" charset="0"/>
            </a:endParaRPr>
          </a:p>
          <a:p>
            <a:endParaRPr lang="en-US" b="1"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47496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lstStyle/>
          <a:p>
            <a:endParaRPr lang="en-US" dirty="0"/>
          </a:p>
          <a:p>
            <a:r>
              <a:rPr lang="en-US" dirty="0"/>
              <a:t>A Basic VGG-16 type CNN Model with 3 convolutional layer differentiated by dense layer and all layer is of </a:t>
            </a:r>
            <a:r>
              <a:rPr lang="en-US" dirty="0" err="1"/>
              <a:t>relu</a:t>
            </a:r>
            <a:r>
              <a:rPr lang="en-US" dirty="0"/>
              <a:t> activation function and in end  using </a:t>
            </a:r>
            <a:r>
              <a:rPr lang="en-US" dirty="0" err="1"/>
              <a:t>softmax</a:t>
            </a:r>
            <a:r>
              <a:rPr lang="en-US" dirty="0"/>
              <a:t> activation function as there are multiple labels classification </a:t>
            </a:r>
          </a:p>
          <a:p>
            <a:r>
              <a:rPr lang="en-US" dirty="0"/>
              <a:t>The training of driver dataset is done with </a:t>
            </a:r>
            <a:r>
              <a:rPr lang="en-US" dirty="0" err="1"/>
              <a:t>adam</a:t>
            </a:r>
            <a:r>
              <a:rPr lang="en-US" dirty="0"/>
              <a:t> optimizer for the model to learn with maximum rate with respect to any other optimizers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val="228524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D2D5098B-1E81-4285-A324-A7CB401CA4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7457"/>
          <a:stretch/>
        </p:blipFill>
        <p:spPr>
          <a:xfrm>
            <a:off x="1722481" y="245765"/>
            <a:ext cx="3694311" cy="4762230"/>
          </a:xfrm>
        </p:spPr>
      </p:pic>
      <p:sp>
        <p:nvSpPr>
          <p:cNvPr id="4" name="Slide Number Placeholder 3">
            <a:extLst>
              <a:ext uri="{FF2B5EF4-FFF2-40B4-BE49-F238E27FC236}">
                <a16:creationId xmlns:a16="http://schemas.microsoft.com/office/drawing/2014/main" id="{109BA21F-335A-4AB9-A80F-5C1411780C76}"/>
              </a:ext>
            </a:extLst>
          </p:cNvPr>
          <p:cNvSpPr>
            <a:spLocks noGrp="1"/>
          </p:cNvSpPr>
          <p:nvPr>
            <p:ph type="sldNum" sz="quarter" idx="12"/>
          </p:nvPr>
        </p:nvSpPr>
        <p:spPr/>
        <p:txBody>
          <a:bodyPr/>
          <a:lstStyle/>
          <a:p>
            <a:fld id="{BDCDBBEF-AA6C-4BA6-85B2-A17D7F280E38}" type="slidenum">
              <a:rPr lang="en-US" smtClean="0"/>
              <a:pPr/>
              <a:t>8</a:t>
            </a:fld>
            <a:endParaRPr lang="en-US"/>
          </a:p>
        </p:txBody>
      </p:sp>
      <p:pic>
        <p:nvPicPr>
          <p:cNvPr id="8" name="Picture 7" descr="Diagram&#10;&#10;Description automatically generated">
            <a:extLst>
              <a:ext uri="{FF2B5EF4-FFF2-40B4-BE49-F238E27FC236}">
                <a16:creationId xmlns:a16="http://schemas.microsoft.com/office/drawing/2014/main" id="{B615CB3B-9C71-48EF-A13B-BF7BA5991B2F}"/>
              </a:ext>
            </a:extLst>
          </p:cNvPr>
          <p:cNvPicPr>
            <a:picLocks noChangeAspect="1"/>
          </p:cNvPicPr>
          <p:nvPr/>
        </p:nvPicPr>
        <p:blipFill rotWithShape="1">
          <a:blip r:embed="rId2">
            <a:extLst>
              <a:ext uri="{28A0092B-C50C-407E-A947-70E740481C1C}">
                <a14:useLocalDpi xmlns:a14="http://schemas.microsoft.com/office/drawing/2010/main" val="0"/>
              </a:ext>
            </a:extLst>
          </a:blip>
          <a:srcRect t="42323"/>
          <a:stretch/>
        </p:blipFill>
        <p:spPr>
          <a:xfrm>
            <a:off x="6775209" y="1294187"/>
            <a:ext cx="3105480" cy="5427288"/>
          </a:xfrm>
          <a:prstGeom prst="rect">
            <a:avLst/>
          </a:prstGeom>
        </p:spPr>
      </p:pic>
      <p:cxnSp>
        <p:nvCxnSpPr>
          <p:cNvPr id="15" name="Straight Connector 14">
            <a:extLst>
              <a:ext uri="{FF2B5EF4-FFF2-40B4-BE49-F238E27FC236}">
                <a16:creationId xmlns:a16="http://schemas.microsoft.com/office/drawing/2014/main" id="{65DF9FB7-BB37-4AC0-8B12-F5373B422928}"/>
              </a:ext>
            </a:extLst>
          </p:cNvPr>
          <p:cNvCxnSpPr>
            <a:cxnSpLocks/>
          </p:cNvCxnSpPr>
          <p:nvPr/>
        </p:nvCxnSpPr>
        <p:spPr>
          <a:xfrm>
            <a:off x="5978769" y="1294187"/>
            <a:ext cx="0" cy="3937236"/>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9A959E0-9C5D-4932-AEF9-36FE7EB35ADE}"/>
              </a:ext>
            </a:extLst>
          </p:cNvPr>
          <p:cNvCxnSpPr>
            <a:cxnSpLocks/>
          </p:cNvCxnSpPr>
          <p:nvPr/>
        </p:nvCxnSpPr>
        <p:spPr>
          <a:xfrm flipH="1">
            <a:off x="3569635" y="5231423"/>
            <a:ext cx="240913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A191866-6B6B-4F5B-9F26-33670B22C73A}"/>
              </a:ext>
            </a:extLst>
          </p:cNvPr>
          <p:cNvCxnSpPr>
            <a:cxnSpLocks/>
            <a:endCxn id="8" idx="0"/>
          </p:cNvCxnSpPr>
          <p:nvPr/>
        </p:nvCxnSpPr>
        <p:spPr>
          <a:xfrm>
            <a:off x="5978769" y="1294187"/>
            <a:ext cx="234918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674C11D-C444-4399-9517-4316C040B917}"/>
              </a:ext>
            </a:extLst>
          </p:cNvPr>
          <p:cNvCxnSpPr>
            <a:cxnSpLocks/>
            <a:stCxn id="6" idx="2"/>
          </p:cNvCxnSpPr>
          <p:nvPr/>
        </p:nvCxnSpPr>
        <p:spPr>
          <a:xfrm>
            <a:off x="3569637" y="5007995"/>
            <a:ext cx="0" cy="223428"/>
          </a:xfrm>
          <a:prstGeom prst="line">
            <a:avLst/>
          </a:prstGeom>
          <a:ln w="19050"/>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39F4EB1-EF8E-441B-903D-30036D22CB18}"/>
              </a:ext>
            </a:extLst>
          </p:cNvPr>
          <p:cNvSpPr txBox="1"/>
          <p:nvPr/>
        </p:nvSpPr>
        <p:spPr>
          <a:xfrm>
            <a:off x="5838092" y="397643"/>
            <a:ext cx="5583105" cy="523220"/>
          </a:xfrm>
          <a:prstGeom prst="rect">
            <a:avLst/>
          </a:prstGeom>
          <a:noFill/>
        </p:spPr>
        <p:txBody>
          <a:bodyPr wrap="square" rtlCol="0">
            <a:spAutoFit/>
          </a:bodyPr>
          <a:lstStyle/>
          <a:p>
            <a:r>
              <a:rPr lang="en-US" sz="2800" dirty="0"/>
              <a:t>FLOWCHART DRIVER ACTION MODEL</a:t>
            </a:r>
            <a:endParaRPr lang="en-IN" sz="2800" dirty="0"/>
          </a:p>
        </p:txBody>
      </p:sp>
    </p:spTree>
    <p:extLst>
      <p:ext uri="{BB962C8B-B14F-4D97-AF65-F5344CB8AC3E}">
        <p14:creationId xmlns:p14="http://schemas.microsoft.com/office/powerpoint/2010/main" val="1873907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9BA21F-335A-4AB9-A80F-5C1411780C76}"/>
              </a:ext>
            </a:extLst>
          </p:cNvPr>
          <p:cNvSpPr>
            <a:spLocks noGrp="1"/>
          </p:cNvSpPr>
          <p:nvPr>
            <p:ph type="sldNum" sz="quarter" idx="12"/>
          </p:nvPr>
        </p:nvSpPr>
        <p:spPr/>
        <p:txBody>
          <a:bodyPr/>
          <a:lstStyle/>
          <a:p>
            <a:fld id="{BDCDBBEF-AA6C-4BA6-85B2-A17D7F280E38}" type="slidenum">
              <a:rPr lang="en-US" smtClean="0"/>
              <a:pPr/>
              <a:t>9</a:t>
            </a:fld>
            <a:endParaRPr lang="en-US"/>
          </a:p>
        </p:txBody>
      </p:sp>
      <p:cxnSp>
        <p:nvCxnSpPr>
          <p:cNvPr id="15" name="Straight Connector 14">
            <a:extLst>
              <a:ext uri="{FF2B5EF4-FFF2-40B4-BE49-F238E27FC236}">
                <a16:creationId xmlns:a16="http://schemas.microsoft.com/office/drawing/2014/main" id="{65DF9FB7-BB37-4AC0-8B12-F5373B422928}"/>
              </a:ext>
            </a:extLst>
          </p:cNvPr>
          <p:cNvCxnSpPr>
            <a:cxnSpLocks/>
          </p:cNvCxnSpPr>
          <p:nvPr/>
        </p:nvCxnSpPr>
        <p:spPr>
          <a:xfrm>
            <a:off x="5978769" y="1294187"/>
            <a:ext cx="0" cy="3937236"/>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9A959E0-9C5D-4932-AEF9-36FE7EB35ADE}"/>
              </a:ext>
            </a:extLst>
          </p:cNvPr>
          <p:cNvCxnSpPr>
            <a:cxnSpLocks/>
          </p:cNvCxnSpPr>
          <p:nvPr/>
        </p:nvCxnSpPr>
        <p:spPr>
          <a:xfrm flipH="1">
            <a:off x="3569635" y="5231423"/>
            <a:ext cx="240913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A191866-6B6B-4F5B-9F26-33670B22C73A}"/>
              </a:ext>
            </a:extLst>
          </p:cNvPr>
          <p:cNvCxnSpPr>
            <a:cxnSpLocks/>
          </p:cNvCxnSpPr>
          <p:nvPr/>
        </p:nvCxnSpPr>
        <p:spPr>
          <a:xfrm>
            <a:off x="5978769" y="1294187"/>
            <a:ext cx="234918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0674C11D-C444-4399-9517-4316C040B917}"/>
              </a:ext>
            </a:extLst>
          </p:cNvPr>
          <p:cNvCxnSpPr>
            <a:cxnSpLocks/>
          </p:cNvCxnSpPr>
          <p:nvPr/>
        </p:nvCxnSpPr>
        <p:spPr>
          <a:xfrm>
            <a:off x="3569637" y="5007995"/>
            <a:ext cx="0" cy="223428"/>
          </a:xfrm>
          <a:prstGeom prst="line">
            <a:avLst/>
          </a:prstGeom>
          <a:ln w="19050"/>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39F4EB1-EF8E-441B-903D-30036D22CB18}"/>
              </a:ext>
            </a:extLst>
          </p:cNvPr>
          <p:cNvSpPr txBox="1"/>
          <p:nvPr/>
        </p:nvSpPr>
        <p:spPr>
          <a:xfrm>
            <a:off x="5699709" y="397643"/>
            <a:ext cx="5404959" cy="523220"/>
          </a:xfrm>
          <a:prstGeom prst="rect">
            <a:avLst/>
          </a:prstGeom>
          <a:noFill/>
        </p:spPr>
        <p:txBody>
          <a:bodyPr wrap="square" rtlCol="0">
            <a:spAutoFit/>
          </a:bodyPr>
          <a:lstStyle/>
          <a:p>
            <a:r>
              <a:rPr lang="en-US" sz="2800" dirty="0"/>
              <a:t>FLOWCHART TRAFFIC SIGN MODEL</a:t>
            </a:r>
            <a:endParaRPr lang="en-IN" sz="2800" dirty="0"/>
          </a:p>
        </p:txBody>
      </p:sp>
      <p:pic>
        <p:nvPicPr>
          <p:cNvPr id="7" name="Content Placeholder 6" descr="Diagram, table&#10;&#10;Description automatically generated">
            <a:extLst>
              <a:ext uri="{FF2B5EF4-FFF2-40B4-BE49-F238E27FC236}">
                <a16:creationId xmlns:a16="http://schemas.microsoft.com/office/drawing/2014/main" id="{176983D0-D45F-4315-BF4C-C9620E1F4BF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4424"/>
          <a:stretch/>
        </p:blipFill>
        <p:spPr>
          <a:xfrm>
            <a:off x="1737666" y="704735"/>
            <a:ext cx="3663938" cy="4303259"/>
          </a:xfrm>
        </p:spPr>
      </p:pic>
      <p:pic>
        <p:nvPicPr>
          <p:cNvPr id="10" name="Picture 9" descr="Diagram, table&#10;&#10;Description automatically generated">
            <a:extLst>
              <a:ext uri="{FF2B5EF4-FFF2-40B4-BE49-F238E27FC236}">
                <a16:creationId xmlns:a16="http://schemas.microsoft.com/office/drawing/2014/main" id="{4A6AECC4-0487-44FA-BF21-936395F3E151}"/>
              </a:ext>
            </a:extLst>
          </p:cNvPr>
          <p:cNvPicPr>
            <a:picLocks noChangeAspect="1"/>
          </p:cNvPicPr>
          <p:nvPr/>
        </p:nvPicPr>
        <p:blipFill rotWithShape="1">
          <a:blip r:embed="rId2">
            <a:extLst>
              <a:ext uri="{28A0092B-C50C-407E-A947-70E740481C1C}">
                <a14:useLocalDpi xmlns:a14="http://schemas.microsoft.com/office/drawing/2010/main" val="0"/>
              </a:ext>
            </a:extLst>
          </a:blip>
          <a:srcRect t="45384"/>
          <a:stretch/>
        </p:blipFill>
        <p:spPr>
          <a:xfrm>
            <a:off x="6492292" y="1294187"/>
            <a:ext cx="3671316" cy="5116849"/>
          </a:xfrm>
          <a:prstGeom prst="rect">
            <a:avLst/>
          </a:prstGeom>
        </p:spPr>
      </p:pic>
    </p:spTree>
    <p:extLst>
      <p:ext uri="{BB962C8B-B14F-4D97-AF65-F5344CB8AC3E}">
        <p14:creationId xmlns:p14="http://schemas.microsoft.com/office/powerpoint/2010/main" val="11676777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6541</TotalTime>
  <Words>692</Words>
  <Application>Microsoft Office PowerPoint</Application>
  <PresentationFormat>Widescreen</PresentationFormat>
  <Paragraphs>105</Paragraphs>
  <Slides>22</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22</vt:i4>
      </vt:variant>
    </vt:vector>
  </HeadingPairs>
  <TitlesOfParts>
    <vt:vector size="32" baseType="lpstr">
      <vt:lpstr>Arial</vt:lpstr>
      <vt:lpstr>Arial Black</vt:lpstr>
      <vt:lpstr>Calibri</vt:lpstr>
      <vt:lpstr>Calibri Light</vt:lpstr>
      <vt:lpstr>Casper</vt:lpstr>
      <vt:lpstr>Raleway ExtraBold</vt:lpstr>
      <vt:lpstr>Times New Roman</vt:lpstr>
      <vt:lpstr>1_Office Theme</vt:lpstr>
      <vt:lpstr>2_Office Theme</vt:lpstr>
      <vt:lpstr>Contents Slide Master</vt:lpstr>
      <vt:lpstr>PowerPoint Presentation</vt:lpstr>
      <vt:lpstr>Outline</vt:lpstr>
      <vt:lpstr>Introduction</vt:lpstr>
      <vt:lpstr>PowerPoint Presentation</vt:lpstr>
      <vt:lpstr>PowerPoint Presentation</vt:lpstr>
      <vt:lpstr>Objectives</vt:lpstr>
      <vt:lpstr>Methodology</vt:lpstr>
      <vt:lpstr>PowerPoint Presentation</vt:lpstr>
      <vt:lpstr>PowerPoint Presentation</vt:lpstr>
      <vt:lpstr>Results and Outputs</vt:lpstr>
      <vt:lpstr>Traffic Sign detection Outputs</vt:lpstr>
      <vt:lpstr>Examples of Traffic sign detection</vt:lpstr>
      <vt:lpstr>Driver Action TESTING </vt:lpstr>
      <vt:lpstr>Final GUI WORKING</vt:lpstr>
      <vt:lpstr>PowerPoint Presentation</vt:lpstr>
      <vt:lpstr>PowerPoint Presentation</vt:lpstr>
      <vt:lpstr>PowerPoint Presentation</vt:lpstr>
      <vt:lpstr>Driver Action Detection Model’s accuracy</vt:lpstr>
      <vt:lpstr>Traffic Sign Detection Model’s accuracy</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Parminder Singh</cp:lastModifiedBy>
  <cp:revision>516</cp:revision>
  <dcterms:created xsi:type="dcterms:W3CDTF">2019-01-09T10:33:58Z</dcterms:created>
  <dcterms:modified xsi:type="dcterms:W3CDTF">2021-04-26T17:17:52Z</dcterms:modified>
</cp:coreProperties>
</file>